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4"/>
  </p:notesMasterIdLst>
  <p:handoutMasterIdLst>
    <p:handoutMasterId r:id="rId5"/>
  </p:handoutMasterIdLst>
  <p:sldIdLst>
    <p:sldId id="289" r:id="rId2"/>
    <p:sldId id="500" r:id="rId3"/>
  </p:sldIdLst>
  <p:sldSz cx="10799763" cy="7199313"/>
  <p:notesSz cx="6858000" cy="9144000"/>
  <p:embeddedFontLst>
    <p:embeddedFont>
      <p:font typeface="Avenir Next LT Pro" panose="020B0504020202020204" pitchFamily="34" charset="0"/>
      <p:regular r:id="rId6"/>
      <p:bold r:id="rId7"/>
      <p:italic r:id="rId8"/>
      <p:boldItalic r:id="rId9"/>
    </p:embeddedFont>
    <p:embeddedFont>
      <p:font typeface="Britannic Bold" panose="020B0903060703020204" pitchFamily="34" charset="0"/>
      <p:regular r:id="rId10"/>
    </p:embeddedFont>
    <p:embeddedFont>
      <p:font typeface="Neue Haas Grotesk Text Pro" panose="020B0504020202020204" pitchFamily="34" charset="0"/>
      <p:regular r:id="rId11"/>
      <p:bold r:id="rId12"/>
      <p:italic r:id="rId13"/>
      <p:boldItalic r:id="rId14"/>
    </p:embeddedFont>
    <p:embeddedFont>
      <p:font typeface="Nexa Extra Light" panose="00000200000000000000" pitchFamily="2" charset="0"/>
      <p:regular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35" userDrawn="1">
          <p15:clr>
            <a:srgbClr val="A4A3A4"/>
          </p15:clr>
        </p15:guide>
        <p15:guide id="2" pos="34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156082"/>
    <a:srgbClr val="BE9C6D"/>
    <a:srgbClr val="194A68"/>
    <a:srgbClr val="FFF4E4"/>
    <a:srgbClr val="BABABA"/>
    <a:srgbClr val="5287A8"/>
    <a:srgbClr val="ACD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21" autoAdjust="0"/>
    <p:restoredTop sz="94689" autoAdjust="0"/>
  </p:normalViewPr>
  <p:slideViewPr>
    <p:cSldViewPr snapToGrid="0" showGuides="1">
      <p:cViewPr varScale="1">
        <p:scale>
          <a:sx n="76" d="100"/>
          <a:sy n="76" d="100"/>
        </p:scale>
        <p:origin x="878" y="67"/>
      </p:cViewPr>
      <p:guideLst>
        <p:guide orient="horz" pos="4535"/>
        <p:guide pos="34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97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0926212-3CAC-B939-B5E1-F1720D68D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175E92-FBFA-B728-C403-36369443AD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F376A-9283-4FA1-AAEC-4E7F5E2277A4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4FEDE3-4DA1-9659-91C2-0C63D140D6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AFF285-481C-7CFC-452F-986862EC9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AD3FB-509D-4838-965A-63C043B5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61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AD36F-0D89-450E-ADCC-FBE6048D914F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52032-2AAE-417C-B2A0-2018F8FEA3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60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765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89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5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9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346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20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1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96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04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008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9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E94DF3-B6D8-4890-9AF7-6E86003CF959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796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1A3B27C-6660-F0F5-5858-B76F370503E5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71825A8-EDEE-8AB4-58FE-723AA781F46F}"/>
              </a:ext>
            </a:extLst>
          </p:cNvPr>
          <p:cNvSpPr/>
          <p:nvPr/>
        </p:nvSpPr>
        <p:spPr>
          <a:xfrm>
            <a:off x="6782762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671A5AF-9C47-1A8F-77D0-5E7644F89856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0DE8887-EB35-A655-475C-3E9CBC597C60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53BBB00-DCB2-9946-0747-F909308B7B7A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E35F836-7E40-0FE4-8764-90D4A25805B6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5F34BD6-FBA0-C859-987E-840C46FBCF3A}"/>
              </a:ext>
            </a:extLst>
          </p:cNvPr>
          <p:cNvSpPr txBox="1"/>
          <p:nvPr/>
        </p:nvSpPr>
        <p:spPr>
          <a:xfrm>
            <a:off x="2013047" y="4200864"/>
            <a:ext cx="67736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FUNDAMENTOS DE ENGENHARIA DE PROMPT – PARTE II</a:t>
            </a:r>
            <a:endParaRPr lang="pt-BR" sz="4800" b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593667-8344-D095-5801-7A17A296B1D1}"/>
              </a:ext>
            </a:extLst>
          </p:cNvPr>
          <p:cNvSpPr txBox="1"/>
          <p:nvPr/>
        </p:nvSpPr>
        <p:spPr>
          <a:xfrm>
            <a:off x="2381560" y="6509188"/>
            <a:ext cx="603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GEORGE MARMELSTEIN</a:t>
            </a:r>
          </a:p>
        </p:txBody>
      </p:sp>
    </p:spTree>
    <p:extLst>
      <p:ext uri="{BB962C8B-B14F-4D97-AF65-F5344CB8AC3E}">
        <p14:creationId xmlns:p14="http://schemas.microsoft.com/office/powerpoint/2010/main" val="390676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409755-615B-290B-CB87-405118878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9B01612-9893-CCF7-B5A9-1EAB7ECDAB0A}"/>
              </a:ext>
            </a:extLst>
          </p:cNvPr>
          <p:cNvSpPr/>
          <p:nvPr/>
        </p:nvSpPr>
        <p:spPr>
          <a:xfrm>
            <a:off x="0" y="-1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E26B8A2-DA80-46CB-E55F-62FB8533A87B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60B6A03-7D2D-2E37-67C2-3F70EB299EBB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5A431D6-79E0-5475-EDC4-A987079CC323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69DB296-4B47-92F8-BCFF-4D20C8EFBC3D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C690D33-2D80-3778-4901-8408567F1D01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0CB5D2B-102D-9E48-E1CE-13BB66984752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46D52A3-FD11-A1A4-5EE0-B5B6DF125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15" t="9248" r="87456" b="2598"/>
          <a:stretch/>
        </p:blipFill>
        <p:spPr>
          <a:xfrm>
            <a:off x="232028" y="562223"/>
            <a:ext cx="367020" cy="6074866"/>
          </a:xfrm>
          <a:prstGeom prst="rect">
            <a:avLst/>
          </a:prstGeom>
        </p:spPr>
      </p:pic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0FAC96AB-0086-C806-96DF-1859D57E71B2}"/>
              </a:ext>
            </a:extLst>
          </p:cNvPr>
          <p:cNvSpPr/>
          <p:nvPr/>
        </p:nvSpPr>
        <p:spPr>
          <a:xfrm>
            <a:off x="989803" y="2821617"/>
            <a:ext cx="4011206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 MÁQUINA PENSA ATRAVÉS DE TOKENS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E45E202-1926-10AD-2DBE-FC3F75A94845}"/>
              </a:ext>
            </a:extLst>
          </p:cNvPr>
          <p:cNvSpPr txBox="1"/>
          <p:nvPr/>
        </p:nvSpPr>
        <p:spPr>
          <a:xfrm>
            <a:off x="1973921" y="930311"/>
            <a:ext cx="73879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INPUTS NOBRES – OUTPUTS NOBRES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0A8ABCC7-5C3D-A2EA-0A60-A65EBAD2BEF3}"/>
              </a:ext>
            </a:extLst>
          </p:cNvPr>
          <p:cNvSpPr/>
          <p:nvPr/>
        </p:nvSpPr>
        <p:spPr>
          <a:xfrm>
            <a:off x="991626" y="3966006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ATIVANDO ÁREAS NOBRES DA REDE NEURAL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90118ACE-EE4B-F723-6244-C31A668A5ECD}"/>
              </a:ext>
            </a:extLst>
          </p:cNvPr>
          <p:cNvSpPr/>
          <p:nvPr/>
        </p:nvSpPr>
        <p:spPr>
          <a:xfrm>
            <a:off x="1040958" y="5110395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CADEIA DE PENSAMENTO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(</a:t>
            </a:r>
            <a:r>
              <a:rPr kumimoji="0" lang="pt-BR" sz="1800" b="1" i="1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CHAIN OF THOUGHT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)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9286389A-9CB0-43B3-2308-42AC8CAF45E2}"/>
              </a:ext>
            </a:extLst>
          </p:cNvPr>
          <p:cNvSpPr/>
          <p:nvPr/>
        </p:nvSpPr>
        <p:spPr>
          <a:xfrm>
            <a:off x="5734322" y="2766565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O PODER DOS EXEMPLOS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(</a:t>
            </a:r>
            <a:r>
              <a:rPr kumimoji="0" lang="pt-BR" sz="1800" b="1" i="1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FEW SHOT LEARNING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)</a:t>
            </a: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EA109A7A-5D8A-AC8B-6E67-ECD1DB1CB254}"/>
              </a:ext>
            </a:extLst>
          </p:cNvPr>
          <p:cNvSpPr/>
          <p:nvPr/>
        </p:nvSpPr>
        <p:spPr>
          <a:xfrm>
            <a:off x="5834321" y="3966005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PENSAMENTO ESTENDIDO (THINKING)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3D988A82-C18B-7A5D-07B8-67CD70D90EA9}"/>
              </a:ext>
            </a:extLst>
          </p:cNvPr>
          <p:cNvSpPr/>
          <p:nvPr/>
        </p:nvSpPr>
        <p:spPr>
          <a:xfrm>
            <a:off x="5834321" y="5110395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SURFANDO NO CONTEXTO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(EFEITO PRIMING)</a:t>
            </a:r>
          </a:p>
        </p:txBody>
      </p:sp>
    </p:spTree>
    <p:extLst>
      <p:ext uri="{BB962C8B-B14F-4D97-AF65-F5344CB8AC3E}">
        <p14:creationId xmlns:p14="http://schemas.microsoft.com/office/powerpoint/2010/main" val="88319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44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4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44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4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1" grpId="2" animBg="1"/>
      <p:bldP spid="31" grpId="3" animBg="1"/>
      <p:bldP spid="31" grpId="4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4" grpId="3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27907</TotalTime>
  <Words>57</Words>
  <Application>Microsoft Office PowerPoint</Application>
  <PresentationFormat>Personalizar</PresentationFormat>
  <Paragraphs>13</Paragraphs>
  <Slides>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10" baseType="lpstr">
      <vt:lpstr>Neue Haas Grotesk Text Pro</vt:lpstr>
      <vt:lpstr>Aptos Display</vt:lpstr>
      <vt:lpstr>Aptos</vt:lpstr>
      <vt:lpstr>Arial</vt:lpstr>
      <vt:lpstr>Britannic Bold</vt:lpstr>
      <vt:lpstr>Nexa Extra Light</vt:lpstr>
      <vt:lpstr>Avenir Next LT Pro</vt:lpstr>
      <vt:lpstr>Tema do Office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Marmelstein</dc:creator>
  <cp:lastModifiedBy>George Marmelstein</cp:lastModifiedBy>
  <cp:revision>323</cp:revision>
  <dcterms:created xsi:type="dcterms:W3CDTF">2025-06-19T13:51:07Z</dcterms:created>
  <dcterms:modified xsi:type="dcterms:W3CDTF">2025-11-28T10:57:31Z</dcterms:modified>
</cp:coreProperties>
</file>